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0"/>
  </p:notesMasterIdLst>
  <p:sldIdLst>
    <p:sldId id="256" r:id="rId2"/>
    <p:sldId id="257" r:id="rId3"/>
    <p:sldId id="292" r:id="rId4"/>
    <p:sldId id="290" r:id="rId5"/>
    <p:sldId id="291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5" r:id="rId18"/>
    <p:sldId id="304" r:id="rId19"/>
    <p:sldId id="322" r:id="rId20"/>
    <p:sldId id="306" r:id="rId21"/>
    <p:sldId id="307" r:id="rId22"/>
    <p:sldId id="308" r:id="rId23"/>
    <p:sldId id="309" r:id="rId24"/>
    <p:sldId id="310" r:id="rId25"/>
    <p:sldId id="311" r:id="rId26"/>
    <p:sldId id="324" r:id="rId27"/>
    <p:sldId id="312" r:id="rId28"/>
    <p:sldId id="313" r:id="rId29"/>
    <p:sldId id="314" r:id="rId30"/>
    <p:sldId id="315" r:id="rId31"/>
    <p:sldId id="316" r:id="rId32"/>
    <p:sldId id="317" r:id="rId33"/>
    <p:sldId id="325" r:id="rId34"/>
    <p:sldId id="284" r:id="rId35"/>
    <p:sldId id="288" r:id="rId36"/>
    <p:sldId id="321" r:id="rId37"/>
    <p:sldId id="320" r:id="rId38"/>
    <p:sldId id="319" r:id="rId3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84C7"/>
    <a:srgbClr val="5A347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9560" autoAdjust="0"/>
  </p:normalViewPr>
  <p:slideViewPr>
    <p:cSldViewPr snapToGrid="0">
      <p:cViewPr>
        <p:scale>
          <a:sx n="50" d="100"/>
          <a:sy n="50" d="100"/>
        </p:scale>
        <p:origin x="1939" y="62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09204-BC0C-40A6-A4CD-ABD92C092A6E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06FE6-61BB-4698-A206-13CE11AFC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94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06FE6-61BB-4698-A206-13CE11AFC6D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835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06FE6-61BB-4698-A206-13CE11AFC6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570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06FE6-61BB-4698-A206-13CE11AFC6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41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06FE6-61BB-4698-A206-13CE11AFC6D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1482" y="1048608"/>
            <a:ext cx="8915399" cy="1084612"/>
          </a:xfrm>
        </p:spPr>
        <p:txBody>
          <a:bodyPr>
            <a:normAutofit/>
          </a:bodyPr>
          <a:lstStyle/>
          <a:p>
            <a:pPr algn="r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بسم الله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الرحمن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الرحیم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6980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جت استریم ها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Jet Streams)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562" y="1693514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جریان های هوایی قدرتمند که بسیاری از مشخصه های اتمسفر </a:t>
            </a:r>
            <a:r>
              <a:rPr lang="fa-IR" sz="3200" dirty="0" smtClean="0">
                <a:cs typeface="B Zar" panose="00000400000000000000" pitchFamily="2" charset="-78"/>
              </a:rPr>
              <a:t>را</a:t>
            </a:r>
            <a:br>
              <a:rPr lang="fa-IR" sz="3200" dirty="0" smtClean="0">
                <a:cs typeface="B Zar" panose="00000400000000000000" pitchFamily="2" charset="-78"/>
              </a:rPr>
            </a:br>
            <a:r>
              <a:rPr lang="fa-IR" sz="3200" dirty="0" smtClean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کنترل می کنند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اقلیم یک منطقه را شکل می دهد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بارش </a:t>
            </a:r>
            <a:r>
              <a:rPr lang="fa-IR" sz="3200" dirty="0">
                <a:cs typeface="B Zar" panose="00000400000000000000" pitchFamily="2" charset="-78"/>
              </a:rPr>
              <a:t>های پیشرو برای یک منطقه در </a:t>
            </a:r>
            <a:r>
              <a:rPr lang="fa-IR" sz="3200" dirty="0" smtClean="0">
                <a:cs typeface="B Zar" panose="00000400000000000000" pitchFamily="2" charset="-78"/>
              </a:rPr>
              <a:t>این </a:t>
            </a:r>
            <a:r>
              <a:rPr lang="fa-IR" sz="3200" dirty="0">
                <a:cs typeface="B Zar" panose="00000400000000000000" pitchFamily="2" charset="-78"/>
              </a:rPr>
              <a:t>جریان </a:t>
            </a:r>
            <a:r>
              <a:rPr lang="fa-IR" sz="3200" dirty="0" smtClean="0">
                <a:cs typeface="B Zar" panose="00000400000000000000" pitchFamily="2" charset="-78"/>
              </a:rPr>
              <a:t>ها</a:t>
            </a: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حمل می </a:t>
            </a:r>
            <a:r>
              <a:rPr lang="fa-IR" sz="3200" dirty="0" smtClean="0">
                <a:cs typeface="B Zar" panose="00000400000000000000" pitchFamily="2" charset="-78"/>
              </a:rPr>
              <a:t>شود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علت تشکیل چنین جریان هایی اختلاف </a:t>
            </a:r>
            <a:r>
              <a:rPr lang="fa-IR" sz="3200" dirty="0" smtClean="0">
                <a:cs typeface="B Zar" panose="00000400000000000000" pitchFamily="2" charset="-78"/>
              </a:rPr>
              <a:t>دمای </a:t>
            </a:r>
            <a:r>
              <a:rPr lang="fa-IR" sz="3200" dirty="0">
                <a:cs typeface="B Zar" panose="00000400000000000000" pitchFamily="2" charset="-78"/>
              </a:rPr>
              <a:t>قطب </a:t>
            </a:r>
            <a:r>
              <a:rPr lang="fa-IR" sz="3200" dirty="0" smtClean="0">
                <a:cs typeface="B Zar" panose="00000400000000000000" pitchFamily="2" charset="-78"/>
              </a:rPr>
              <a:t>ها</a:t>
            </a: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و خط استوا و چرخش کره زمین می </a:t>
            </a:r>
            <a:r>
              <a:rPr lang="fa-IR" sz="3200" dirty="0" smtClean="0">
                <a:cs typeface="B Zar" panose="00000400000000000000" pitchFamily="2" charset="-78"/>
              </a:rPr>
              <a:t>باشد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….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210" y="2159025"/>
            <a:ext cx="4454604" cy="431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داده های مربوط به مسئله </a:t>
            </a:r>
            <a:b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</a:b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1326775"/>
            <a:ext cx="9959423" cy="4042267"/>
          </a:xfrm>
        </p:spPr>
        <p:txBody>
          <a:bodyPr>
            <a:noAutofit/>
          </a:bodyPr>
          <a:lstStyle/>
          <a:p>
            <a:pPr algn="r" rtl="1"/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پارامتر های فیزیکی جو، داده های مورد </a:t>
            </a:r>
            <a:r>
              <a:rPr lang="fa-IR" sz="3200" dirty="0" smtClean="0">
                <a:cs typeface="B Zar" panose="00000400000000000000" pitchFamily="2" charset="-78"/>
              </a:rPr>
              <a:t>نظر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استخراج این داده ها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بالنهای هواشناسی موجود در ایستگاه های هواشناسی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4203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نحوه به دست آوردن داده های مربوطه</a:t>
            </a:r>
            <a:b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</a:b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3206" y="1458801"/>
            <a:ext cx="9959423" cy="4042267"/>
          </a:xfrm>
        </p:spPr>
        <p:txBody>
          <a:bodyPr>
            <a:noAutofit/>
          </a:bodyPr>
          <a:lstStyle/>
          <a:p>
            <a:pPr algn="r" rtl="1"/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ذخیره داده های هواشناسی از</a:t>
            </a:r>
            <a:r>
              <a:rPr lang="en-US" sz="3200" dirty="0">
                <a:cs typeface="B Zar" panose="00000400000000000000" pitchFamily="2" charset="-78"/>
              </a:rPr>
              <a:t>University of Wyoming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سامانه اصلی داده ها: </a:t>
            </a:r>
            <a:r>
              <a:rPr lang="en-US" sz="3200" dirty="0">
                <a:cs typeface="B Zar" panose="00000400000000000000" pitchFamily="2" charset="-78"/>
              </a:rPr>
              <a:t>GFS </a:t>
            </a:r>
            <a:r>
              <a:rPr lang="fa-IR" sz="3200" dirty="0">
                <a:cs typeface="B Zar" panose="00000400000000000000" pitchFamily="2" charset="-78"/>
              </a:rPr>
              <a:t>/</a:t>
            </a:r>
            <a:r>
              <a:rPr lang="en-US" sz="3200" dirty="0">
                <a:cs typeface="B Zar" panose="00000400000000000000" pitchFamily="2" charset="-78"/>
              </a:rPr>
              <a:t>National Weather Service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European Centre for Medium-Range Weather Forecasts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 err="1">
                <a:cs typeface="B Zar" panose="00000400000000000000" pitchFamily="2" charset="-78"/>
              </a:rPr>
              <a:t>OpenweatherMap</a:t>
            </a:r>
            <a:endParaRPr lang="en-US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…</a:t>
            </a: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2651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ذخیره داده های هواشناسی از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University of Wyoming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پیاده سازی </a:t>
            </a:r>
            <a:r>
              <a:rPr lang="en-US" sz="3200" dirty="0">
                <a:cs typeface="B Zar" panose="00000400000000000000" pitchFamily="2" charset="-78"/>
              </a:rPr>
              <a:t>API </a:t>
            </a:r>
            <a:r>
              <a:rPr lang="fa-IR" sz="3200" dirty="0">
                <a:cs typeface="B Zar" panose="00000400000000000000" pitchFamily="2" charset="-78"/>
              </a:rPr>
              <a:t>برای ذخیره این داده ها از طریق مهندسی معکوس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پارامتر های فیزیکی جو قرار داده شده.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تبدیل داده ها به داده های </a:t>
            </a:r>
            <a:br>
              <a:rPr lang="fa-IR" sz="3200" dirty="0">
                <a:cs typeface="B Zar" panose="00000400000000000000" pitchFamily="2" charset="-78"/>
              </a:rPr>
            </a:br>
            <a:r>
              <a:rPr lang="fa-IR" sz="3200" dirty="0">
                <a:cs typeface="B Zar" panose="00000400000000000000" pitchFamily="2" charset="-78"/>
              </a:rPr>
              <a:t>قابل استفاده 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54" y="3336379"/>
            <a:ext cx="6392246" cy="403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51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شروع کار: داده </a:t>
            </a: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برداری از خاورماینه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در اولین گام داده برداری از خاورمیانه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در ادامه تمامی نقاط ممکنه زمین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1627" y="2818685"/>
            <a:ext cx="7833523" cy="44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34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سامانه اصلی داده ها: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GFS /National Weather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3206" y="1458801"/>
            <a:ext cx="9959423" cy="4042267"/>
          </a:xfrm>
        </p:spPr>
        <p:txBody>
          <a:bodyPr>
            <a:noAutofit/>
          </a:bodyPr>
          <a:lstStyle/>
          <a:p>
            <a:pPr algn="r" rtl="1"/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NWS </a:t>
            </a:r>
            <a:r>
              <a:rPr lang="fa-IR" sz="3200" dirty="0">
                <a:cs typeface="B Zar" panose="00000400000000000000" pitchFamily="2" charset="-78"/>
              </a:rPr>
              <a:t>مرکز تحقیقاتی آب و هوایی ایالات متحده می باشد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این مرکز خدماتی از قبیل پیشبینی وضعیت آب و هوا و هشدارهایی برای حوادث غیر مترقبه آب و هوایی ارائه می </a:t>
            </a:r>
            <a:r>
              <a:rPr lang="fa-IR" sz="3200" dirty="0" smtClean="0">
                <a:cs typeface="B Zar" panose="00000400000000000000" pitchFamily="2" charset="-78"/>
              </a:rPr>
              <a:t>دهد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  GFS :Global Forecast System</a:t>
            </a:r>
            <a:r>
              <a:rPr lang="fa-IR" sz="3200" dirty="0">
                <a:cs typeface="B Zar" panose="00000400000000000000" pitchFamily="2" charset="-78"/>
              </a:rPr>
              <a:t> یکی از این خدمات می </a:t>
            </a:r>
            <a:r>
              <a:rPr lang="fa-IR" sz="3200" dirty="0" smtClean="0">
                <a:cs typeface="B Zar" panose="00000400000000000000" pitchFamily="2" charset="-78"/>
              </a:rPr>
              <a:t>باشد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پیش بینی جهانی آب و هوا یکی از ویژگی های این خدمت افزار می باشد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62" y="171176"/>
            <a:ext cx="2575249" cy="257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931" y="257372"/>
            <a:ext cx="8911687" cy="128089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European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Centre for Medium-Range Weather Forecasts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3206" y="1458801"/>
            <a:ext cx="9959423" cy="4042267"/>
          </a:xfrm>
        </p:spPr>
        <p:txBody>
          <a:bodyPr>
            <a:no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ECMWF is an independent intergovernmental organization supported by 34 states based in </a:t>
            </a:r>
            <a:r>
              <a:rPr lang="en-US" sz="2800" dirty="0" smtClean="0">
                <a:cs typeface="B Nazanin" panose="00000400000000000000" pitchFamily="2" charset="-78"/>
              </a:rPr>
              <a:t>Reading</a:t>
            </a:r>
            <a:endParaRPr lang="fa-IR" sz="2800" dirty="0">
              <a:cs typeface="B Nazanin" panose="00000400000000000000" pitchFamily="2" charset="-78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ECMWF </a:t>
            </a:r>
            <a:r>
              <a:rPr lang="en-US" sz="2800" dirty="0" err="1">
                <a:cs typeface="B Nazanin" panose="00000400000000000000" pitchFamily="2" charset="-78"/>
              </a:rPr>
              <a:t>specialises</a:t>
            </a:r>
            <a:r>
              <a:rPr lang="en-US" sz="2800" dirty="0">
                <a:cs typeface="B Nazanin" panose="00000400000000000000" pitchFamily="2" charset="-78"/>
              </a:rPr>
              <a:t> in global numerical weather prediction for up to about 2 weeks ahead (the medium range)</a:t>
            </a:r>
            <a:endParaRPr lang="fa-IR" sz="2800" dirty="0">
              <a:cs typeface="B Nazanin" panose="00000400000000000000" pitchFamily="2" charset="-78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longer-range forecasts for up to a year ahead, </a:t>
            </a:r>
            <a:endParaRPr lang="fa-IR" sz="2800" dirty="0">
              <a:cs typeface="B Nazanin" panose="00000400000000000000" pitchFamily="2" charset="-78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It’s possible by using advanced computer modelling techniques to predict future weather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155" y="0"/>
            <a:ext cx="1836640" cy="183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680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تبدیل داده به دانش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 smtClean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نیاز به رابط کاربری(نرم‌افزار) برای کار با داده ها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تعامل عقلایی با داده ها، منجر به تولید دانش و بهره وری می شود</a:t>
            </a: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33906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ایجاد رابط کاربری برای داده ها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نیاز به رابط کاربری(نرم‌افزار) برای کار با داده ها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غیر ممکن بودن کار با داده ها،بدون وجود رابط کاربری،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75" y="3518252"/>
            <a:ext cx="9581339" cy="552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0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اصول4 گانه حاکم در ساخت نرم افزارکاربردی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1028" name="Picture 4" descr="Image result for backend frontend and ui/u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35" y="1489487"/>
            <a:ext cx="10020912" cy="5636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31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0122" y="772595"/>
            <a:ext cx="10004612" cy="183858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سامانه پیش‌بینی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و تصمیم‌گیر وضعیت </a:t>
            </a: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آب‌وهوایی جو کره زمین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48787" y="3718249"/>
            <a:ext cx="5048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800" b="1" dirty="0" smtClean="0">
                <a:solidFill>
                  <a:schemeClr val="accent1">
                    <a:lumMod val="50000"/>
                  </a:schemeClr>
                </a:solidFill>
                <a:cs typeface="B Nazanin" panose="00000400000000000000" pitchFamily="2" charset="-78"/>
              </a:rPr>
              <a:t>طراح و پیاده ساز:ابوالفضل قهرمانی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73604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ویژگی‌های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functional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 نرم‌افزار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مقدار مشخصه ها در یک روز خاص از سال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مقدار مشخصه ها در حوالی یک روز از سال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امکان بررسی داده ها در 40 سال اخیر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امکان بررسی داده ها در نقاط خاصی از جهان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بررسی مشخصه ها بر روی نقشه جهان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پیش بینی برای تمامی نقاط جهان با ابزار هوش مصنوعی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راهنمای نرم‌افزار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و </a:t>
            </a:r>
            <a:r>
              <a:rPr lang="fa-IR" sz="3200" dirty="0">
                <a:cs typeface="B Zar" panose="00000400000000000000" pitchFamily="2" charset="-78"/>
              </a:rPr>
              <a:t>ویژگی های بسیار جزئی دیگر</a:t>
            </a:r>
          </a:p>
          <a:p>
            <a:pPr marL="0" indent="0" algn="r" rtl="1">
              <a:buNone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538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مقدار مشخصه ها در یک روز یا حوالی یک روز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خاص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628317"/>
            <a:ext cx="9959423" cy="3422886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روز </a:t>
            </a:r>
            <a:r>
              <a:rPr lang="fa-IR" sz="3200" dirty="0" smtClean="0">
                <a:cs typeface="B Zar" panose="00000400000000000000" pitchFamily="2" charset="-78"/>
              </a:rPr>
              <a:t>موردنظر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چند </a:t>
            </a:r>
            <a:r>
              <a:rPr lang="fa-IR" sz="3200" dirty="0">
                <a:cs typeface="B Zar" panose="00000400000000000000" pitchFamily="2" charset="-78"/>
              </a:rPr>
              <a:t>روز قبل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چند روز </a:t>
            </a:r>
            <a:r>
              <a:rPr lang="fa-IR" sz="3200" dirty="0" smtClean="0">
                <a:cs typeface="B Zar" panose="00000400000000000000" pitchFamily="2" charset="-78"/>
              </a:rPr>
              <a:t>بعد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ایستگاه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....</a:t>
            </a:r>
          </a:p>
        </p:txBody>
      </p:sp>
      <p:pic>
        <p:nvPicPr>
          <p:cNvPr id="4" name="Picture 2" descr="http://127.0.0.1:8173/images/training/main.1.ins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19" y="1905000"/>
            <a:ext cx="8517693" cy="4859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77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مقدار مشخصه ها در حوالی یک روز از سال برای کل یک منطقه خاص(کشور،...)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628317"/>
            <a:ext cx="9959423" cy="3422886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روز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ایستگاه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....</a:t>
            </a:r>
          </a:p>
        </p:txBody>
      </p:sp>
      <p:pic>
        <p:nvPicPr>
          <p:cNvPr id="4" name="Picture 2" descr="http://127.0.0.1:8173/images/training/main.1.ins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19" y="1905000"/>
            <a:ext cx="8517693" cy="4859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733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تحلیل یک ساله داده ها برای کل یک کشور در تمامی ارتفاع ها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4255" y="2085517"/>
            <a:ext cx="9959423" cy="3422886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روز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ایستگاه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....</a:t>
            </a:r>
          </a:p>
        </p:txBody>
      </p:sp>
    </p:spTree>
    <p:extLst>
      <p:ext uri="{BB962C8B-B14F-4D97-AF65-F5344CB8AC3E}">
        <p14:creationId xmlns:p14="http://schemas.microsoft.com/office/powerpoint/2010/main" val="139606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نتایج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بدست آمده و تحلیل آماری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3786" y="1628317"/>
            <a:ext cx="3573292" cy="3212624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بیشترین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کمتری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میانیگین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واریانس</a:t>
            </a:r>
            <a:endParaRPr lang="fa-IR" sz="3200" dirty="0">
              <a:cs typeface="B Zar" panose="000004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65" y="1505371"/>
            <a:ext cx="8929623" cy="5022913"/>
          </a:xfrm>
          <a:prstGeom prst="rect">
            <a:avLst/>
          </a:prstGeom>
        </p:spPr>
      </p:pic>
      <p:pic>
        <p:nvPicPr>
          <p:cNvPr id="6" name="Picture 2" descr="http://127.0.0.1:8173/images/training/scriptres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7714" y="4564988"/>
            <a:ext cx="8470577" cy="5527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421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بررسی متغیر های آماری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628317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بیشترین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کمترین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میانگین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انحراف از معیار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</a:t>
            </a:r>
          </a:p>
        </p:txBody>
      </p:sp>
      <p:pic>
        <p:nvPicPr>
          <p:cNvPr id="5" name="Picture 2" descr="http://127.0.0.1:8173/images/training/kingm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385" y="2909207"/>
            <a:ext cx="8597842" cy="3760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475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/>
          <a:lstStyle/>
          <a:p>
            <a:pPr algn="r" rtl="1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Script functions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1026" name="Picture 2" descr="http://127.0.0.1:8080/images/training/func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788" y="1320885"/>
            <a:ext cx="9892545" cy="5370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127.0.0.1:8080/images/training/funcinsid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698" y="2611176"/>
            <a:ext cx="10867192" cy="5837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127.0.0.1:8080/images/training/scriptresul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229" y="1412894"/>
            <a:ext cx="10845661" cy="707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57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پیش بینی برای تمامی نقاط جهان: جهانی سازی داده ها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عرض جغرافیایی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طول جغرافیایی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روز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ایستگاه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....</a:t>
            </a:r>
          </a:p>
        </p:txBody>
      </p:sp>
      <p:pic>
        <p:nvPicPr>
          <p:cNvPr id="6" name="Picture 4" descr="http://127.0.0.1:8173/images/training/maplessins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977" y="2211911"/>
            <a:ext cx="8553163" cy="476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873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جست‌وجو از میان مناطق مختلف جهان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جست‌وجو نام شهر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نام مکان خاص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کشور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....</a:t>
            </a:r>
          </a:p>
        </p:txBody>
      </p:sp>
      <p:pic>
        <p:nvPicPr>
          <p:cNvPr id="5" name="Picture 2" descr="http://127.0.0.1:8173/images/training/searchresul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12" y="2155372"/>
            <a:ext cx="7416027" cy="4902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328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 fontScale="90000"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پیش بینی برای تمامی نقاط جهان با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الگوریتم های </a:t>
            </a: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هوش مصنوعی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الگوریتم یارگیری شبکه عصبی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الگوریتم </a:t>
            </a:r>
            <a:r>
              <a:rPr lang="en-US" sz="3200" dirty="0"/>
              <a:t>k </a:t>
            </a:r>
            <a:r>
              <a:rPr lang="fa-IR" sz="3200" dirty="0"/>
              <a:t>تا همسایه نزدیک</a:t>
            </a:r>
          </a:p>
        </p:txBody>
      </p:sp>
    </p:spTree>
    <p:extLst>
      <p:ext uri="{BB962C8B-B14F-4D97-AF65-F5344CB8AC3E}">
        <p14:creationId xmlns:p14="http://schemas.microsoft.com/office/powerpoint/2010/main" val="3215274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sz="4000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مسئله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پارامتر های حاکم بر این مسئله که منجر به تعریف مسئله می گردد</a:t>
            </a:r>
          </a:p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درگیر شدن با پارامتر های موجود</a:t>
            </a:r>
          </a:p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حل مسئله بر مبنای آن ها</a:t>
            </a:r>
          </a:p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به کارگیری راه حل ارائه شده</a:t>
            </a:r>
          </a:p>
          <a:p>
            <a:pPr algn="r" rt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71604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الگوریتم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KNN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 استفاده از </a:t>
            </a:r>
            <a:r>
              <a:rPr lang="en-US" sz="3200" dirty="0"/>
              <a:t>K </a:t>
            </a:r>
            <a:r>
              <a:rPr lang="fa-IR" sz="3200" dirty="0"/>
              <a:t>همسایه نزدیک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بدون نیاز به یادگیری از داده های دور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روش </a:t>
            </a:r>
            <a:r>
              <a:rPr lang="en-US" sz="3200" dirty="0"/>
              <a:t>EAGER LOADING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بدلیل پیوستگی </a:t>
            </a:r>
            <a:r>
              <a:rPr lang="fa-IR" sz="3200" dirty="0" smtClean="0"/>
              <a:t>پدیده،الگوریتم </a:t>
            </a:r>
            <a:r>
              <a:rPr lang="fa-IR" sz="3200" dirty="0"/>
              <a:t>از کارایی خوبی برخوردار است</a:t>
            </a:r>
          </a:p>
        </p:txBody>
      </p:sp>
    </p:spTree>
    <p:extLst>
      <p:ext uri="{BB962C8B-B14F-4D97-AF65-F5344CB8AC3E}">
        <p14:creationId xmlns:p14="http://schemas.microsoft.com/office/powerpoint/2010/main" val="357074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شبکه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های عصبی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تکرار برای یادگیری شبکه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رسیدن به دقت مورد نظر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روش</a:t>
            </a:r>
            <a:r>
              <a:rPr lang="en-US" sz="3200" dirty="0">
                <a:cs typeface="B Zar" panose="00000400000000000000" pitchFamily="2" charset="-78"/>
              </a:rPr>
              <a:t>lazy loading </a:t>
            </a:r>
          </a:p>
        </p:txBody>
      </p:sp>
      <p:pic>
        <p:nvPicPr>
          <p:cNvPr id="4" name="Picture 2" descr="http://127.0.0.1:8173/images/training/annres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9" y="2145152"/>
            <a:ext cx="7101483" cy="515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Image result for neural ne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409" y="3741818"/>
            <a:ext cx="4399936" cy="335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273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نقشه جهانی برای دسترسی نقاط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 انتخاب نقطه </a:t>
            </a:r>
            <a:r>
              <a:rPr lang="fa-IR" sz="3200" dirty="0" smtClean="0">
                <a:cs typeface="B Zar" panose="00000400000000000000" pitchFamily="2" charset="-78"/>
              </a:rPr>
              <a:t>ای </a:t>
            </a:r>
            <a:r>
              <a:rPr lang="fa-IR" sz="3200" dirty="0">
                <a:cs typeface="B Zar" panose="00000400000000000000" pitchFamily="2" charset="-78"/>
              </a:rPr>
              <a:t>خاص </a:t>
            </a:r>
            <a:endParaRPr lang="fa-IR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 smtClean="0">
                <a:cs typeface="B Zar" panose="00000400000000000000" pitchFamily="2" charset="-78"/>
              </a:rPr>
              <a:t>Google </a:t>
            </a:r>
            <a:r>
              <a:rPr lang="en-US" sz="3200" dirty="0" smtClean="0">
                <a:cs typeface="B Zar" panose="00000400000000000000" pitchFamily="2" charset="-78"/>
              </a:rPr>
              <a:t>Map </a:t>
            </a:r>
            <a:r>
              <a:rPr lang="en-US" sz="3200" dirty="0" smtClean="0">
                <a:cs typeface="B Zar" panose="00000400000000000000" pitchFamily="2" charset="-78"/>
              </a:rPr>
              <a:t>Api</a:t>
            </a:r>
            <a:endParaRPr lang="fa-IR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قابل اجرا بودن تمامی فانکشن</a:t>
            </a:r>
            <a:br>
              <a:rPr lang="fa-IR" sz="3200" dirty="0" smtClean="0">
                <a:cs typeface="B Zar" panose="00000400000000000000" pitchFamily="2" charset="-78"/>
              </a:rPr>
            </a:br>
            <a:r>
              <a:rPr lang="fa-IR" sz="3200" dirty="0" smtClean="0">
                <a:cs typeface="B Zar" panose="00000400000000000000" pitchFamily="2" charset="-78"/>
              </a:rPr>
              <a:t>های ذکر شده</a:t>
            </a:r>
            <a:endParaRPr lang="fa-IR" sz="3200" dirty="0">
              <a:cs typeface="B Zar" panose="00000400000000000000" pitchFamily="2" charset="-78"/>
            </a:endParaRPr>
          </a:p>
        </p:txBody>
      </p:sp>
      <p:pic>
        <p:nvPicPr>
          <p:cNvPr id="6" name="Picture 2" descr="http://127.0.0.1:8173/images/training/latlongresul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79" y="2002399"/>
            <a:ext cx="7021809" cy="460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979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/>
          </a:bodyPr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طراحی راهنمای نرم افزار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مستند سازی تمامی قسمت ها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بیان مورد-کاربرد ها به زبان ساده و کامل</a:t>
            </a:r>
            <a:endParaRPr lang="fa-IR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مشکلات انتخاب تکنولوژی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endParaRPr lang="fa-IR" sz="3200" dirty="0" smtClean="0">
              <a:cs typeface="B Zar" panose="000004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16" y="78361"/>
            <a:ext cx="11033996" cy="59148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34" y="434642"/>
            <a:ext cx="11662407" cy="58035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66" y="220044"/>
            <a:ext cx="11583175" cy="631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846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3555" y="119636"/>
            <a:ext cx="9403718" cy="1122383"/>
          </a:xfrm>
        </p:spPr>
        <p:txBody>
          <a:bodyPr>
            <a:noAutofit/>
          </a:bodyPr>
          <a:lstStyle/>
          <a:p>
            <a:pPr algn="r" rtl="1"/>
            <a:r>
              <a:rPr lang="fa-IR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کارهای </a:t>
            </a:r>
            <a:r>
              <a:rPr lang="fa-IR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پیشرو</a:t>
            </a:r>
            <a:r>
              <a:rPr lang="en-US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 </a:t>
            </a:r>
            <a:r>
              <a:rPr lang="fa-IR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و در حال انجام </a:t>
            </a:r>
            <a:r>
              <a:rPr lang="fa-IR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در </a:t>
            </a:r>
            <a:r>
              <a:rPr lang="fa-IR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فاز دوم طراحی</a:t>
            </a:r>
            <a:endParaRPr lang="fa-IR" sz="4400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6" name="AutoShape 4" descr="Image result for nw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https://lh3.googleusercontent.com/JTfXAeBBP-igQEYICX6ZTHd77pyrSq07bVr_oUktsC_3RptB5Ezn4d8ZuIcrTuKZF0z9lIi4zHQVPDk2uOKhD6fFclhsBTajtEd_y81-pdVV70ZUeHXbHI_ieAIQAMnQ8p0tmp0-17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451" y="1020897"/>
            <a:ext cx="3475978" cy="2313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3334004"/>
            <a:ext cx="3388287" cy="2391156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dirty="0" smtClean="0">
                <a:solidFill>
                  <a:schemeClr val="bg1">
                    <a:lumMod val="95000"/>
                  </a:schemeClr>
                </a:solidFill>
              </a:rPr>
              <a:t>ذخیره سازی داده های جدید از مراکز جهانی مرتبط پس از مطالعات تحقیقاتی عمیق در محیط غیر قطعی </a:t>
            </a:r>
          </a:p>
          <a:p>
            <a:pPr algn="ctr" rtl="1"/>
            <a:r>
              <a:rPr lang="fa-IR" dirty="0" smtClean="0">
                <a:solidFill>
                  <a:schemeClr val="bg1">
                    <a:lumMod val="95000"/>
                  </a:schemeClr>
                </a:solidFill>
              </a:rPr>
              <a:t>کار </a:t>
            </a:r>
            <a:r>
              <a:rPr lang="fa-IR" dirty="0" smtClean="0">
                <a:solidFill>
                  <a:schemeClr val="bg1">
                    <a:lumMod val="95000"/>
                  </a:schemeClr>
                </a:solidFill>
              </a:rPr>
              <a:t>بیشتر </a:t>
            </a:r>
            <a:r>
              <a:rPr lang="fa-IR" dirty="0" smtClean="0">
                <a:solidFill>
                  <a:schemeClr val="bg1">
                    <a:lumMod val="95000"/>
                  </a:schemeClr>
                </a:solidFill>
              </a:rPr>
              <a:t>روی داده های حاظر،پیاده سازی نیازمندی های حتمی پیشرو ( به علت تکاملی بودن برنامه)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32" name="Picture 8" descr="https://lh4.googleusercontent.com/giPbmJsgPI_ZpopIPwVVmh0MBAoKwjaG2zXcPyci5-xNiqTNAz8hJxE_QUAIH0zceUAUsRnwr71g8-BCNKJ8-07YOB8hR0xgfK0KoU5qbNnfP4XgRIwHBb7DjFXsAhXgXg5WJLvp2y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078" y="363476"/>
            <a:ext cx="10152802" cy="649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1396135" y="3782973"/>
            <a:ext cx="5364479" cy="255454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ویژوآلیزیشن(نمایش) داده ها بر روی نقشه </a:t>
            </a:r>
          </a:p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جهانی، برای تسلط کامل کاربر بر تغیرات</a:t>
            </a:r>
            <a:r>
              <a:rPr lang="fa-IR" sz="32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محسوس و قابل توجه </a:t>
            </a:r>
            <a:endParaRPr lang="fa-IR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451" y="7937"/>
            <a:ext cx="12938971" cy="819283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-59050" y="115347"/>
            <a:ext cx="6894674" cy="206210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شبیه سازی حرکت پرنده در جو، </a:t>
            </a:r>
          </a:p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نمایش مسیر بر روی نقشه جهانی</a:t>
            </a:r>
            <a:b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پیداکردن مسیر بهینه برای حرکت </a:t>
            </a:r>
          </a:p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  با استفاده از الگوریتم های مختلف</a:t>
            </a:r>
          </a:p>
        </p:txBody>
      </p:sp>
    </p:spTree>
    <p:extLst>
      <p:ext uri="{BB962C8B-B14F-4D97-AF65-F5344CB8AC3E}">
        <p14:creationId xmlns:p14="http://schemas.microsoft.com/office/powerpoint/2010/main" val="69783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15" grpId="0" animBg="1"/>
      <p:bldP spid="11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0634"/>
            <a:ext cx="12117022" cy="805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281083" y="215185"/>
            <a:ext cx="8648271" cy="3170099"/>
          </a:xfrm>
          <a:prstGeom prst="rect">
            <a:avLst/>
          </a:prstGeom>
          <a:solidFill>
            <a:srgbClr val="5A3471">
              <a:alpha val="6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rtl="1"/>
            <a:endParaRPr lang="fa-IR" sz="3200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ctr" rtl="1"/>
            <a:endParaRPr lang="fa-IR" sz="3200" dirty="0">
              <a:solidFill>
                <a:schemeClr val="bg1">
                  <a:lumMod val="95000"/>
                </a:schemeClr>
              </a:solidFill>
            </a:endParaRPr>
          </a:p>
          <a:p>
            <a:pPr algn="just" rtl="1"/>
            <a:r>
              <a:rPr lang="en-US" sz="7200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    </a:t>
            </a:r>
            <a:r>
              <a:rPr lang="fa-IR" sz="7200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با </a:t>
            </a:r>
            <a:r>
              <a:rPr lang="fa-IR" sz="7200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تشکر از توجه شما </a:t>
            </a:r>
          </a:p>
          <a:p>
            <a:pPr algn="ctr" rtl="1"/>
            <a:endParaRPr lang="fa-IR" sz="3200" dirty="0">
              <a:solidFill>
                <a:schemeClr val="bg1">
                  <a:lumMod val="95000"/>
                </a:schemeClr>
              </a:solidFill>
            </a:endParaRPr>
          </a:p>
          <a:p>
            <a:pPr algn="ctr" rtl="1"/>
            <a:endParaRPr lang="fa-IR" sz="32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22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990109" y="3804295"/>
            <a:ext cx="8141584" cy="2777429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Observers see Software like a Black Box For a simple click,</a:t>
            </a:r>
            <a:b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has been spent a long time(months) and actions to create this black box</a:t>
            </a:r>
            <a:b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*when a hard problem is solved every one can tell this 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could 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 solved that way </a:t>
            </a:r>
            <a:endParaRPr lang="en-US" sz="36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https://miro.medium.com/max/1200/1*A39AWddKWcmC2VZlWV3W5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381" y="-171143"/>
            <a:ext cx="5715000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76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5965"/>
            <a:ext cx="12117022" cy="805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52" y="440131"/>
            <a:ext cx="8088762" cy="55138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0286" y="126502"/>
            <a:ext cx="9696450" cy="703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138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5965"/>
            <a:ext cx="12117022" cy="805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726114" y="363499"/>
            <a:ext cx="9947788" cy="4339650"/>
          </a:xfrm>
          <a:prstGeom prst="rect">
            <a:avLst/>
          </a:prstGeom>
          <a:solidFill>
            <a:srgbClr val="5A3471">
              <a:alpha val="6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r" rtl="1"/>
            <a:endParaRPr lang="fa-IR" sz="3600" b="1" dirty="0" smtClean="0">
              <a:solidFill>
                <a:schemeClr val="bg1">
                  <a:lumMod val="95000"/>
                </a:schemeClr>
              </a:solidFill>
              <a:cs typeface="B Zar" panose="00000400000000000000" pitchFamily="2" charset="-78"/>
            </a:endParaRPr>
          </a:p>
          <a:p>
            <a:pPr algn="r" rtl="1"/>
            <a:r>
              <a:rPr lang="fa-IR" sz="3600" b="1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آبان </a:t>
            </a: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ماه سال 96 </a:t>
            </a:r>
            <a:b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</a:b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تا تابستان 98 </a:t>
            </a:r>
            <a:b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</a:b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نزدیک دو سال </a:t>
            </a:r>
            <a:r>
              <a:rPr lang="fa-IR" sz="3600" b="1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کار و درگیری </a:t>
            </a:r>
            <a:r>
              <a:rPr lang="fa-IR" sz="3600" b="1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در محیط پیچیده و غیرقطعی</a:t>
            </a: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/>
            </a:r>
            <a:b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</a:b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خدمت سربازی </a:t>
            </a:r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=</a:t>
            </a: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&lt; دوسال</a:t>
            </a:r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n-US" sz="32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n-US" sz="32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n-US" sz="3200" b="1" dirty="0">
                <a:solidFill>
                  <a:schemeClr val="bg1">
                    <a:lumMod val="95000"/>
                  </a:schemeClr>
                </a:solidFill>
              </a:rPr>
            </a:br>
            <a:endParaRPr lang="fa-IR" sz="32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755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sz="40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بخش های مختلف کار</a:t>
            </a:r>
            <a:endParaRPr lang="en-US" sz="4000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فهم مسئله و اینکه ما چه می خواهیم واقعا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طراحی نرم افزار: خوراندن تکنولوژی به مطئله پیشرو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یادگیری تکنولوژی توانایی های حاضر بشر برای بهبود راه حل های مسئله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مدل های ریاضی حاکم بر مسئله که عمدتا کار اب داده ها می باشد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en-US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35489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پارامتر های حاکم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 </a:t>
            </a:r>
            <a:r>
              <a:rPr lang="fa-IR" sz="3200" dirty="0" smtClean="0">
                <a:cs typeface="B Zar" panose="00000400000000000000" pitchFamily="2" charset="-78"/>
              </a:rPr>
              <a:t>سرآغاز</a:t>
            </a:r>
            <a:r>
              <a:rPr lang="en-US" sz="3200" dirty="0">
                <a:cs typeface="B Zar" panose="00000400000000000000" pitchFamily="2" charset="-78"/>
              </a:rPr>
              <a:t> (Inception)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گفتگو با متقاضی (مشتری ای که خواهان حل مسئله است</a:t>
            </a:r>
            <a:r>
              <a:rPr lang="fa-IR" sz="3200" dirty="0" smtClean="0">
                <a:cs typeface="B Zar" panose="00000400000000000000" pitchFamily="2" charset="-78"/>
              </a:rPr>
              <a:t>)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استخراج خواسته ها از گفتگوها که منجر به شناخت پارمترها می گردد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پیاده سازی پارامترها به صورت نرم‌افزاری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تکرار </a:t>
            </a:r>
            <a:r>
              <a:rPr lang="fa-IR" sz="3200" dirty="0">
                <a:cs typeface="B Zar" panose="00000400000000000000" pitchFamily="2" charset="-78"/>
              </a:rPr>
              <a:t>فرایند های بالا برای تولید محصول دلخواه و تکامل یافته...</a:t>
            </a:r>
          </a:p>
        </p:txBody>
      </p:sp>
    </p:spTree>
    <p:extLst>
      <p:ext uri="{BB962C8B-B14F-4D97-AF65-F5344CB8AC3E}">
        <p14:creationId xmlns:p14="http://schemas.microsoft.com/office/powerpoint/2010/main" val="22459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پارامتر های حاکم:</a:t>
            </a:r>
            <a:b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</a:b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رسیدن به تعریف مسئله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آگاهی از تمامی مشخصه های فیزیکی جو زمین در تمامی ارتفاع ها و موقعیت </a:t>
            </a:r>
            <a:r>
              <a:rPr lang="fa-IR" sz="3200" dirty="0" smtClean="0">
                <a:cs typeface="B Zar" panose="00000400000000000000" pitchFamily="2" charset="-78"/>
              </a:rPr>
              <a:t>جغرافیایی</a:t>
            </a: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داده های مربوط به مسئله </a:t>
            </a:r>
            <a:endParaRPr lang="en-US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نحوه به دست آوردن داده های </a:t>
            </a:r>
            <a:r>
              <a:rPr lang="fa-IR" sz="3200" dirty="0" smtClean="0">
                <a:cs typeface="B Zar" panose="00000400000000000000" pitchFamily="2" charset="-78"/>
              </a:rPr>
              <a:t>مربوطه</a:t>
            </a: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مطالعه بر روی کارهای صورت گرفته </a:t>
            </a:r>
          </a:p>
        </p:txBody>
      </p:sp>
    </p:spTree>
    <p:extLst>
      <p:ext uri="{BB962C8B-B14F-4D97-AF65-F5344CB8AC3E}">
        <p14:creationId xmlns:p14="http://schemas.microsoft.com/office/powerpoint/2010/main" val="14341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آگاهی از مشخصه های فیزیکی جو زمین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marL="514350" indent="-514350" algn="r" rtl="1">
              <a:buFont typeface="+mj-lt"/>
              <a:buAutoNum type="arabicPeriod"/>
            </a:pP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پارامترهای فیزیکی مورد مطالعه و اصلی حاکم بر طبیعت </a:t>
            </a:r>
            <a:r>
              <a:rPr lang="fa-IR" sz="3200" dirty="0" smtClean="0">
                <a:cs typeface="B Zar" panose="00000400000000000000" pitchFamily="2" charset="-78"/>
              </a:rPr>
              <a:t>جو</a:t>
            </a: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مطالعه بر روی پدیده های جوی حاکم بصورت اقلیمی و آب‌وهوایی</a:t>
            </a:r>
          </a:p>
          <a:p>
            <a:pPr marL="0" indent="0" algn="r" rtl="1">
              <a:buNone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4700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مشخصه های فیزیکی جَو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دمای هوا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مقدار سرعت و جهت وزش </a:t>
            </a:r>
            <a:r>
              <a:rPr lang="fa-IR" sz="3200" dirty="0" smtClean="0">
                <a:cs typeface="B Zar" panose="00000400000000000000" pitchFamily="2" charset="-78"/>
              </a:rPr>
              <a:t>باد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دمای نقطه </a:t>
            </a:r>
            <a:r>
              <a:rPr lang="fa-IR" sz="3200" dirty="0">
                <a:cs typeface="B Zar" panose="00000400000000000000" pitchFamily="2" charset="-78"/>
              </a:rPr>
              <a:t>شبنم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فشار در ارتفاع های </a:t>
            </a:r>
            <a:r>
              <a:rPr lang="fa-IR" sz="3200" dirty="0" smtClean="0">
                <a:cs typeface="B Zar" panose="00000400000000000000" pitchFamily="2" charset="-78"/>
              </a:rPr>
              <a:t>مختلف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رطوبت نسبی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میزان </a:t>
            </a:r>
            <a:r>
              <a:rPr lang="fa-IR" sz="3200" dirty="0">
                <a:cs typeface="B Zar" panose="00000400000000000000" pitchFamily="2" charset="-78"/>
              </a:rPr>
              <a:t>بارش</a:t>
            </a:r>
          </a:p>
        </p:txBody>
      </p:sp>
    </p:spTree>
    <p:extLst>
      <p:ext uri="{BB962C8B-B14F-4D97-AF65-F5344CB8AC3E}">
        <p14:creationId xmlns:p14="http://schemas.microsoft.com/office/powerpoint/2010/main" val="387202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مطالعه بر روی پدیده های جوی حاکم بصورت اقلیمی و آب‌وهوایی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اقلیم و آب و هوا:</a:t>
            </a: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      </a:t>
            </a:r>
            <a:r>
              <a:rPr lang="fa-IR" sz="3200" dirty="0">
                <a:cs typeface="B Zar" panose="00000400000000000000" pitchFamily="2" charset="-78"/>
              </a:rPr>
              <a:t>اقلیم هر منطقه جغرافیایی، تعیین کننده وضعیت آب و هوایی </a:t>
            </a:r>
            <a:r>
              <a:rPr lang="fa-IR" sz="3200" dirty="0" smtClean="0">
                <a:cs typeface="B Zar" panose="00000400000000000000" pitchFamily="2" charset="-78"/>
              </a:rPr>
              <a:t>آن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جت استریم </a:t>
            </a:r>
            <a:r>
              <a:rPr lang="fa-IR" sz="3200" dirty="0" smtClean="0">
                <a:cs typeface="B Zar" panose="00000400000000000000" pitchFamily="2" charset="-78"/>
              </a:rPr>
              <a:t>ها:</a:t>
            </a:r>
            <a:endParaRPr lang="fa-IR" sz="3200" dirty="0">
              <a:cs typeface="B Zar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     اصلی </a:t>
            </a:r>
            <a:r>
              <a:rPr lang="fa-IR" sz="3200" dirty="0">
                <a:cs typeface="B Zar" panose="00000400000000000000" pitchFamily="2" charset="-78"/>
              </a:rPr>
              <a:t>ترین عامل تغییر در وضعیت آب و هوایی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744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Wisp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2152</TotalTime>
  <Words>1001</Words>
  <Application>Microsoft Office PowerPoint</Application>
  <PresentationFormat>Widescreen</PresentationFormat>
  <Paragraphs>185</Paragraphs>
  <Slides>38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8" baseType="lpstr">
      <vt:lpstr>Arial</vt:lpstr>
      <vt:lpstr>B Nazanin</vt:lpstr>
      <vt:lpstr>B Zar</vt:lpstr>
      <vt:lpstr>Calibri</vt:lpstr>
      <vt:lpstr>Century Gothic</vt:lpstr>
      <vt:lpstr>Tahoma</vt:lpstr>
      <vt:lpstr>Times New Roman</vt:lpstr>
      <vt:lpstr>Wingdings</vt:lpstr>
      <vt:lpstr>Wingdings 3</vt:lpstr>
      <vt:lpstr>Wisp</vt:lpstr>
      <vt:lpstr>بسم الله الرحمن الرحیم</vt:lpstr>
      <vt:lpstr>سامانه پیش‌بینی و تصمیم‌گیر وضعیت آب‌وهوایی جو کره زمین</vt:lpstr>
      <vt:lpstr>شناخت مسئله</vt:lpstr>
      <vt:lpstr>بخش های مختلف کار</vt:lpstr>
      <vt:lpstr>شناخت پارامتر های حاکم </vt:lpstr>
      <vt:lpstr>شناخت پارامتر های حاکم: رسیدن به تعریف مسئله </vt:lpstr>
      <vt:lpstr>آگاهی از مشخصه های فیزیکی جو زمین</vt:lpstr>
      <vt:lpstr>شناخت مشخصه های فیزیکی جَو</vt:lpstr>
      <vt:lpstr>مطالعه بر روی پدیده های جوی حاکم بصورت اقلیمی و آب‌وهوایی</vt:lpstr>
      <vt:lpstr>جت استریم هاJet Streams)</vt:lpstr>
      <vt:lpstr>داده های مربوط به مسئله  </vt:lpstr>
      <vt:lpstr>نحوه به دست آوردن داده های مربوطه </vt:lpstr>
      <vt:lpstr>ذخیره داده های هواشناسی ازUniversity of Wyoming </vt:lpstr>
      <vt:lpstr>شروع کار: داده برداری از خاورماینه</vt:lpstr>
      <vt:lpstr>سامانه اصلی داده ها: GFS /National Weather Service</vt:lpstr>
      <vt:lpstr>European Centre for Medium-Range Weather Forecasts</vt:lpstr>
      <vt:lpstr>تبدیل داده به دانش</vt:lpstr>
      <vt:lpstr>ایجاد رابط کاربری برای داده ها</vt:lpstr>
      <vt:lpstr>اصول4 گانه حاکم در ساخت نرم افزارکاربردی</vt:lpstr>
      <vt:lpstr>ویژگی‌هایfunctional  نرم‌افزار</vt:lpstr>
      <vt:lpstr>مقدار مشخصه ها در یک روز یا حوالی یک روز خاص</vt:lpstr>
      <vt:lpstr>مقدار مشخصه ها در حوالی یک روز از سال برای کل یک منطقه خاص(کشور،...)</vt:lpstr>
      <vt:lpstr>تحلیل یک ساله داده ها برای کل یک کشور در تمامی ارتفاع ها</vt:lpstr>
      <vt:lpstr>نتایج بدست آمده و تحلیل آماری</vt:lpstr>
      <vt:lpstr>بررسی متغیر های آماری</vt:lpstr>
      <vt:lpstr>Script functions</vt:lpstr>
      <vt:lpstr>پیش بینی برای تمامی نقاط جهان: جهانی سازی داده ها</vt:lpstr>
      <vt:lpstr>جست‌وجو از میان مناطق مختلف جهان</vt:lpstr>
      <vt:lpstr>پیش بینی برای تمامی نقاط جهان با الگوریتم های هوش مصنوعی </vt:lpstr>
      <vt:lpstr>الگوریتم KNN</vt:lpstr>
      <vt:lpstr>شبکه های عصبی </vt:lpstr>
      <vt:lpstr>نقشه جهانی برای دسترسی نقاط</vt:lpstr>
      <vt:lpstr>طراحی راهنمای نرم افزار</vt:lpstr>
      <vt:lpstr>کارهای پیشرو و در حال انجام در فاز دوم طراحی</vt:lpstr>
      <vt:lpstr>PowerPoint Presentation</vt:lpstr>
      <vt:lpstr>Observers see Software like a Black Box For a simple click, it has been spent a long time(months) and actions to create this black box *when a hard problem is solved every one can tell this could be solved that way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بسم الله الرحمن الرحیم</dc:title>
  <dc:creator>administrator</dc:creator>
  <cp:lastModifiedBy>administrator</cp:lastModifiedBy>
  <cp:revision>203</cp:revision>
  <dcterms:created xsi:type="dcterms:W3CDTF">2019-06-29T07:06:01Z</dcterms:created>
  <dcterms:modified xsi:type="dcterms:W3CDTF">2019-11-04T22:44:27Z</dcterms:modified>
</cp:coreProperties>
</file>

<file path=docProps/thumbnail.jpeg>
</file>